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  <p:sldId id="264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754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3CAEE-9619-4CE6-B1CF-522996B46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34A673-5EF1-46FB-9B50-2D9CD3FC0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EBAEE-CC64-4A27-9D0E-065717E6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127B5-C3B8-4C26-8769-5DFE8AC80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F3FC8-01A0-454E-8E9F-B628D547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73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EED3D-8396-41D8-AEBF-3815DE7AA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13145-F213-4B60-95F1-79E174DBB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EF3F2-7DB2-4D8D-86A4-3AC4FBAFA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B8FF5-1A8F-4C84-8ABF-4456625E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2FB89-6D40-4235-BE51-6F876070D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49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1C7D46-6341-45A2-ADF0-CFDA0495D7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9FCE8-DB49-4C40-AEBC-538B687DB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9A4A6-3A81-4758-A4D6-3AF56818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C9E17-0C0E-4E3A-B2DB-59B490189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96713-D303-4F6C-BCB1-C9F1286B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95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D100E-FC2D-40BE-B9D7-34E91DD5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5FD58-44B0-4119-8A93-85E721FD0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5FFA3-DF7A-41E3-93BE-B10127A71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5E5D2-113F-4501-9937-29323CF9D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51608-5F4C-4B4F-98DE-7D6B3AB7B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9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4034C-819F-4096-B533-1439FEBF0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E2F51-F390-40FA-8D4C-61E98BB68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C91B5-4561-4CFC-9B90-514154DE3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4A9C7-1D92-483F-9C8B-D703E82F2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FA98B-095C-4CB6-B6A9-9B951842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58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B13C-7DD2-4C82-98C9-BB48DE08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940CA-9366-4E70-B401-212DC9CAE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98D21-8EB7-4611-8F7D-7F8B5360F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B343C-2A21-4F7D-AC68-6B87F3FB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E8041-D938-410A-908B-F15F43E7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974B7-F4BD-4DA8-9E68-52641CB1E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862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DAE3E-6EEA-4AA7-B75C-2F4EDCBEE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DFA4A-D76D-47DA-BC8F-3E0691D20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AAB59-9104-4FA5-803E-116A29536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2701B9-9E52-4667-9722-98E7027B9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8E5084-85B1-452A-A7F1-B47745D52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619A1-3DB5-4DF3-8EA4-40F16E107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130CC-06E3-4ABD-9D0C-F0DABA0A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94291-22CF-459A-B63B-130D0A7D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74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FA5B-009B-4DCB-BFAD-4B83223D7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4EE9B-B9B9-435D-930E-787B27D7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D744C1-DBC5-4362-ABBA-F2C6689C9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5C9D98-1973-4F0B-8C0D-DE98E896D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49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8B77C2-EF83-4275-A93C-391A8DAA0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346AA0-FB09-4861-8B7F-69AF6B6B6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4EFC57-563E-4B3C-9CA3-85DE3433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07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A5C65-39FC-4F29-BF18-F8B80101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624C0-F2E1-4204-938C-8D21A2102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076AE-5D16-4BBE-ACB1-425707590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C3071-CC0B-4864-8AD4-0DEB54AB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A3F37-503C-479D-A326-91889A7A5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8BF16-9367-41BC-BCD5-9F0FDEB74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57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67D7B-FBAF-4C1E-A7F4-ABD7D7604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51DFE6-CC7F-4E62-A00B-C693C33BBC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EFB04-E555-435C-A2A0-9E09A7CBC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FAE3B-584C-449B-B2C0-4B8CC9933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FBAB4-ED5D-490E-80A1-3FF5C790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E9E70-2780-40A0-9EA2-D5FFD5D4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678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EF95C8-04DD-4C84-8DD3-2967DA400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2BA1D-0874-4C17-9524-E05832D54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B754A-9EEA-4A8A-AA3F-FDA04010D4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9B36B-A8DA-4A94-B313-FD28DB1827DB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8E826-32D6-44AF-8C83-B5888E9BD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A04D1-6A0A-4B9E-A251-EE58DDE351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FB326-FE97-489C-96E8-A0B2B51C7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5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CE76-4532-4A94-A95B-B08F4A6584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3600" b="1" dirty="0">
                <a:latin typeface="+mn-lt"/>
              </a:rPr>
              <a:t>Selecting the location for a brand new Fashion Boutiques in high traffic areas in Seattle, Washington, USA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97697-AE67-4729-9166-1212E3B283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Eric </a:t>
            </a:r>
            <a:r>
              <a:rPr lang="en-US" dirty="0" err="1" smtClean="0"/>
              <a:t>Longomo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88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1AAF-31EF-451C-83CC-66046738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7. Conclusion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B18D8-A8C2-4BAC-A540-76221EF41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4"/>
            <a:ext cx="10515600" cy="503699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400" b="1" dirty="0" smtClean="0"/>
              <a:t>Inferences was made to help make </a:t>
            </a:r>
            <a:r>
              <a:rPr lang="en-GB" sz="2400" b="1" dirty="0"/>
              <a:t>a new location </a:t>
            </a:r>
            <a:r>
              <a:rPr lang="en-GB" sz="2400" b="1" dirty="0" smtClean="0"/>
              <a:t>recommendation for a New Browns Fashion Boutique in Seattle </a:t>
            </a:r>
            <a:r>
              <a:rPr lang="en-GB" sz="2400" b="1" dirty="0" err="1" smtClean="0"/>
              <a:t>Wa</a:t>
            </a:r>
            <a:r>
              <a:rPr lang="en-GB" sz="2400" b="1" dirty="0" smtClean="0"/>
              <a:t>. 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b="1" dirty="0" smtClean="0"/>
              <a:t>The work steered </a:t>
            </a:r>
            <a:r>
              <a:rPr lang="en-GB" sz="2400" b="1" dirty="0"/>
              <a:t>a course for Browns Fashion Boutique's Decision Makers to select the best possible location for their new store in Seattle, WA. </a:t>
            </a:r>
            <a:endParaRPr lang="en-GB" sz="2400" b="1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 smtClean="0"/>
              <a:t>Based </a:t>
            </a:r>
            <a:r>
              <a:rPr lang="en-GB" dirty="0"/>
              <a:t>on the criteria of being in neighbourhoods that has at least an Art Gallery, an Italian restaurant and a Coffee Shop. </a:t>
            </a:r>
            <a:endParaRPr lang="en-GB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 smtClean="0"/>
              <a:t>This </a:t>
            </a:r>
            <a:r>
              <a:rPr lang="en-GB" dirty="0"/>
              <a:t>problem could be reinforced by expanding the number of venues in. </a:t>
            </a:r>
          </a:p>
          <a:p>
            <a:r>
              <a:rPr lang="en-GB" sz="2400" b="1" dirty="0" smtClean="0"/>
              <a:t>K-means </a:t>
            </a:r>
            <a:r>
              <a:rPr lang="en-GB" sz="2400" b="1" dirty="0"/>
              <a:t>clustering was used to first group neighbourhoods from the entire Seattle, WA and then select a cluster that met most of the criteria for details analysis. </a:t>
            </a:r>
            <a:endParaRPr lang="en-GB" sz="2400" b="1" dirty="0" smtClean="0"/>
          </a:p>
          <a:p>
            <a:r>
              <a:rPr lang="en-GB" sz="2400" b="1" dirty="0" smtClean="0"/>
              <a:t>Violin Plot was used to visualise </a:t>
            </a:r>
            <a:r>
              <a:rPr lang="en-GB" sz="2400" b="1" dirty="0"/>
              <a:t>the best location of the store. </a:t>
            </a:r>
            <a:endParaRPr lang="en-GB" sz="2400" b="1" dirty="0" smtClean="0"/>
          </a:p>
          <a:p>
            <a:r>
              <a:rPr lang="en-GB" sz="2400" b="1" dirty="0" smtClean="0"/>
              <a:t>The </a:t>
            </a:r>
            <a:r>
              <a:rPr lang="en-GB" sz="2400" b="1" dirty="0">
                <a:solidFill>
                  <a:schemeClr val="accent1"/>
                </a:solidFill>
              </a:rPr>
              <a:t>international District </a:t>
            </a:r>
            <a:r>
              <a:rPr lang="en-GB" sz="2400" b="1" dirty="0"/>
              <a:t>neighbourhood in Seattle was selected as the best location as it met all the criteria and no competition was in proximity.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48234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6798-0ED3-4F8C-B3F7-9C107C8D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Aims and 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640C6-8E92-4029-AB4B-1F8A7E39A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 smtClean="0"/>
              <a:t>The aim of this work is to assist a </a:t>
            </a:r>
            <a:r>
              <a:rPr lang="en-GB" sz="3200" dirty="0" err="1" smtClean="0"/>
              <a:t>a</a:t>
            </a:r>
            <a:r>
              <a:rPr lang="en-GB" sz="3200" dirty="0" smtClean="0"/>
              <a:t> very successful Fashion Store company named Browns Fashion </a:t>
            </a:r>
            <a:r>
              <a:rPr lang="en-GB" sz="3200" dirty="0"/>
              <a:t>in making </a:t>
            </a:r>
            <a:r>
              <a:rPr lang="en-GB" sz="3200" dirty="0" smtClean="0"/>
              <a:t>a data-driven </a:t>
            </a:r>
            <a:r>
              <a:rPr lang="en-GB" sz="3200" dirty="0"/>
              <a:t>decisions on the new location –more suitable for a new store in Seattle. </a:t>
            </a:r>
            <a:endParaRPr lang="en-GB" sz="3200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 smtClean="0"/>
              <a:t>This </a:t>
            </a:r>
            <a:r>
              <a:rPr lang="en-GB" sz="3200" dirty="0"/>
              <a:t>exploratory work constitutes a major part of their decision-making process. </a:t>
            </a:r>
            <a:endParaRPr lang="en-GB" sz="3200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 smtClean="0"/>
              <a:t>Then </a:t>
            </a:r>
            <a:r>
              <a:rPr lang="en-GB" sz="3200" dirty="0"/>
              <a:t>the company will internally conduct ground qualitative analyses of Seattle’s</a:t>
            </a:r>
            <a:r>
              <a:rPr lang="en-GB" sz="3200" b="1" dirty="0"/>
              <a:t> </a:t>
            </a:r>
            <a:r>
              <a:rPr lang="en-GB" sz="3200" dirty="0"/>
              <a:t>neighbourhoods once the results of my analysis and report are reviewed.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32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D63A4-D554-4F0F-9A38-AA0557EB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3880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2. Criteria for the new store selection 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4F5E6-F7F8-44FF-9A4F-EBBBED974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9916"/>
            <a:ext cx="10515600" cy="53233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sz="2400" dirty="0" smtClean="0"/>
              <a:t>Replication of the success the store experienced in Mayfair London by select an area in Seattle similar to the surrounding of their London Store as seen in picture below. </a:t>
            </a:r>
          </a:p>
          <a:p>
            <a:pPr>
              <a:buFont typeface="Wingdings" panose="05000000000000000000" pitchFamily="2" charset="2"/>
              <a:buChar char="v"/>
            </a:pPr>
            <a:endParaRPr lang="en-US" b="1" dirty="0"/>
          </a:p>
          <a:p>
            <a:pP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b="1" dirty="0"/>
          </a:p>
          <a:p>
            <a:pP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b="1" dirty="0"/>
          </a:p>
          <a:p>
            <a:pP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b="1" dirty="0"/>
          </a:p>
          <a:p>
            <a:pPr algn="ctr">
              <a:buFont typeface="Wingdings" panose="05000000000000000000" pitchFamily="2" charset="2"/>
              <a:buChar char="v"/>
            </a:pPr>
            <a:r>
              <a:rPr lang="en-GB" sz="1600" b="1" dirty="0" smtClean="0"/>
              <a:t>Figure </a:t>
            </a:r>
            <a:r>
              <a:rPr lang="en-GB" sz="1600" b="1" dirty="0"/>
              <a:t>1: Browns Fashion Boutique in Mayfair London and surrounding venues using Folium</a:t>
            </a:r>
            <a:endParaRPr lang="en-GB" sz="1600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025" y="2328718"/>
            <a:ext cx="6398029" cy="36853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3772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D63A4-D554-4F0F-9A38-AA0557EB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3880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2. Criteria for the new store selection 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4F5E6-F7F8-44FF-9A4F-EBBBED974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9916"/>
            <a:ext cx="10515600" cy="52771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smtClean="0"/>
              <a:t>The new store has to have in its neighborhoods at least the following 3 top venues highlighted in red. These venues represents the most common businesses in its surrounding in Mayfair London. 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FF0000"/>
                </a:solidFill>
              </a:rPr>
              <a:t>Art Gallery</a:t>
            </a:r>
            <a:r>
              <a:rPr lang="en-GB" b="1" dirty="0">
                <a:solidFill>
                  <a:srgbClr val="FF0000"/>
                </a:solidFill>
              </a:rPr>
              <a:t>  </a:t>
            </a:r>
            <a:endParaRPr lang="en-GB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Clothing Store</a:t>
            </a:r>
            <a:r>
              <a:rPr lang="en-GB" b="1" dirty="0"/>
              <a:t> 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endParaRPr lang="en-GB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FF0000"/>
                </a:solidFill>
              </a:rPr>
              <a:t>Italian Restaurant</a:t>
            </a:r>
            <a:r>
              <a:rPr lang="en-GB" b="1" dirty="0"/>
              <a:t> </a:t>
            </a:r>
            <a:r>
              <a:rPr lang="en-GB" b="1" dirty="0" smtClean="0"/>
              <a:t> 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FF0000"/>
                </a:solidFill>
              </a:rPr>
              <a:t>Coffee Shop</a:t>
            </a:r>
            <a:r>
              <a:rPr lang="en-GB" b="1" dirty="0">
                <a:solidFill>
                  <a:srgbClr val="FF0000"/>
                </a:solidFill>
              </a:rPr>
              <a:t> </a:t>
            </a:r>
            <a:r>
              <a:rPr lang="en-GB" b="1" dirty="0"/>
              <a:t> 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Boutique</a:t>
            </a:r>
            <a:r>
              <a:rPr lang="en-GB" b="1" dirty="0"/>
              <a:t>  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Juice Bar</a:t>
            </a:r>
            <a:r>
              <a:rPr lang="en-GB" b="1" dirty="0"/>
              <a:t>  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 smtClean="0"/>
              <a:t>French </a:t>
            </a:r>
            <a:r>
              <a:rPr lang="en-GB" dirty="0"/>
              <a:t>Restaurant</a:t>
            </a:r>
            <a:r>
              <a:rPr lang="en-GB" b="1" dirty="0"/>
              <a:t>  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Hotel</a:t>
            </a:r>
            <a:r>
              <a:rPr lang="en-GB" b="1" dirty="0"/>
              <a:t> 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Café</a:t>
            </a:r>
            <a:r>
              <a:rPr lang="en-GB" b="1" dirty="0"/>
              <a:t> </a:t>
            </a:r>
            <a:endParaRPr lang="en-GB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dirty="0"/>
              <a:t>Cosmetics </a:t>
            </a:r>
            <a:r>
              <a:rPr lang="en-GB" dirty="0" smtClean="0"/>
              <a:t>Shop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685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CFA6-9CAA-45CC-A09F-A7E04B1E3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3. Methodology/Data Analysis Workflow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E4322-EA45-4A38-9CA7-B31D22882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4571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en-GB" sz="3200" dirty="0"/>
              <a:t>D</a:t>
            </a:r>
            <a:r>
              <a:rPr lang="en-GB" sz="3200" dirty="0" smtClean="0"/>
              <a:t>ata </a:t>
            </a:r>
            <a:r>
              <a:rPr lang="en-GB" sz="3200" dirty="0"/>
              <a:t>manipulation and analysis to derive subsets of the initial </a:t>
            </a:r>
            <a:r>
              <a:rPr lang="en-GB" sz="3200" dirty="0" smtClean="0"/>
              <a:t>data</a:t>
            </a:r>
          </a:p>
          <a:p>
            <a:pPr marL="457200" lvl="1" indent="0">
              <a:buNone/>
            </a:pPr>
            <a:endParaRPr lang="en-GB" sz="3200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GB" sz="3200" dirty="0"/>
              <a:t>I</a:t>
            </a:r>
            <a:r>
              <a:rPr lang="en-GB" sz="3200" dirty="0" smtClean="0"/>
              <a:t>dentification </a:t>
            </a:r>
            <a:r>
              <a:rPr lang="en-GB" sz="3200" dirty="0"/>
              <a:t>of the high traffic areas </a:t>
            </a:r>
            <a:r>
              <a:rPr lang="en-GB" sz="3200" dirty="0" smtClean="0"/>
              <a:t>using: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GB" sz="2800" dirty="0" smtClean="0"/>
              <a:t> Segmentation of the neighbourhood through k-means clustering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GB" sz="2800" dirty="0" smtClean="0"/>
              <a:t>Data </a:t>
            </a:r>
            <a:r>
              <a:rPr lang="en-GB" sz="2800" dirty="0"/>
              <a:t>visualisation </a:t>
            </a:r>
            <a:r>
              <a:rPr lang="en-GB" sz="2800" dirty="0" smtClean="0"/>
              <a:t>of the clustered neighbourhood --</a:t>
            </a:r>
            <a:r>
              <a:rPr lang="en-GB" sz="2800" dirty="0"/>
              <a:t>using various mapping libraries including </a:t>
            </a:r>
            <a:r>
              <a:rPr lang="en-GB" sz="2800" dirty="0" err="1" smtClean="0"/>
              <a:t>Geopy</a:t>
            </a:r>
            <a:r>
              <a:rPr lang="en-GB" sz="2800" dirty="0" smtClean="0"/>
              <a:t> and folium libraries </a:t>
            </a:r>
            <a:r>
              <a:rPr lang="en-GB" sz="2800" dirty="0"/>
              <a:t>in Python (folium) </a:t>
            </a:r>
            <a:endParaRPr lang="en-GB" sz="2800" dirty="0" smtClean="0"/>
          </a:p>
          <a:p>
            <a:pPr marL="914400" lvl="2" indent="0">
              <a:buNone/>
            </a:pPr>
            <a:endParaRPr lang="en-GB" sz="2800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GB" sz="3600" dirty="0" smtClean="0"/>
              <a:t>Selection of the best neighbourhood using venues frequency with the help of Violin plot library in python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24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AC26-E64D-4750-B03D-89098A72D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4. Data</a:t>
            </a: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52466" y="5575589"/>
            <a:ext cx="4442692" cy="7605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dirty="0" smtClean="0"/>
              <a:t>Figure 2: Showing the </a:t>
            </a:r>
            <a:r>
              <a:rPr lang="en-GB" sz="1800" dirty="0" err="1" smtClean="0"/>
              <a:t>DataFrame</a:t>
            </a:r>
            <a:r>
              <a:rPr lang="en-GB" sz="1800" dirty="0" smtClean="0"/>
              <a:t> containing Seattle neighbourhood, Districts and geospatial coordinates. </a:t>
            </a:r>
            <a:endParaRPr lang="en-GB" sz="1800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399" y="1690688"/>
            <a:ext cx="5645265" cy="3454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19645"/>
            <a:ext cx="5071225" cy="382567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5"/>
          <p:cNvSpPr txBox="1">
            <a:spLocks/>
          </p:cNvSpPr>
          <p:nvPr/>
        </p:nvSpPr>
        <p:spPr>
          <a:xfrm>
            <a:off x="6523412" y="5575589"/>
            <a:ext cx="4442692" cy="760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 smtClean="0"/>
              <a:t>Figure 2: Showing Geospatial Map of Seattle neighbourhood</a:t>
            </a:r>
            <a:r>
              <a:rPr lang="en-GB" sz="1800" dirty="0"/>
              <a:t> </a:t>
            </a:r>
            <a:r>
              <a:rPr lang="en-GB" sz="1800" dirty="0" smtClean="0"/>
              <a:t>and Districts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127583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AC26-E64D-4750-B03D-89098A72D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+mn-lt"/>
              </a:rPr>
              <a:t>5. Exploratory Analysis (K-</a:t>
            </a:r>
            <a:r>
              <a:rPr lang="en-US" sz="3200" b="1" dirty="0" smtClean="0">
                <a:latin typeface="+mn-lt"/>
              </a:rPr>
              <a:t>Means Clustering)</a:t>
            </a:r>
            <a:endParaRPr lang="en-US" sz="3200" b="1" dirty="0">
              <a:latin typeface="+mn-lt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382" y="1681885"/>
            <a:ext cx="8035636" cy="413745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73381" y="5954280"/>
            <a:ext cx="8100291" cy="668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/>
              <a:t>Figure 2: Showing Seattle neighbourhood being group in 6 different clusters based on venues found in them. Cluster 2 was selected for detailed analysis. 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361189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AC26-E64D-4750-B03D-89098A72D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+mn-lt"/>
              </a:rPr>
              <a:t>6. Results</a:t>
            </a:r>
            <a:endParaRPr lang="en-US" b="1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22536" y="5575156"/>
            <a:ext cx="10515282" cy="668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/>
              <a:t>Figure 2: Showing the best neighbourhood that meets all the 3 set criteria, 4</a:t>
            </a:r>
            <a:r>
              <a:rPr lang="en-GB" sz="1800" baseline="30000" dirty="0" smtClean="0"/>
              <a:t>th</a:t>
            </a:r>
            <a:r>
              <a:rPr lang="en-GB" sz="1800" dirty="0" smtClean="0"/>
              <a:t> from right-to-left in the above 2 plots (</a:t>
            </a:r>
            <a:r>
              <a:rPr lang="en-GB" sz="1800" b="1" dirty="0" smtClean="0"/>
              <a:t>The international District</a:t>
            </a:r>
            <a:r>
              <a:rPr lang="en-GB" sz="1800" dirty="0" smtClean="0"/>
              <a:t>)</a:t>
            </a:r>
            <a:endParaRPr lang="en-GB" sz="1800" dirty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5220855" cy="3472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661891" cy="33894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9597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AC26-E64D-4750-B03D-89098A72D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6. Results</a:t>
            </a:r>
            <a:endParaRPr lang="en-US" sz="32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22536" y="5575156"/>
            <a:ext cx="10515282" cy="668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 smtClean="0"/>
              <a:t>Figure 2: Showing the </a:t>
            </a:r>
            <a:r>
              <a:rPr lang="en-GB" sz="1800" b="1" dirty="0" err="1"/>
              <a:t>The</a:t>
            </a:r>
            <a:r>
              <a:rPr lang="en-GB" sz="1800" b="1" dirty="0"/>
              <a:t> international District</a:t>
            </a:r>
            <a:r>
              <a:rPr lang="en-GB" sz="1800" dirty="0" smtClean="0"/>
              <a:t> --the neighbourhood that meets all the 3 set criteria,  circled in red on the geospatial map of Seattle </a:t>
            </a:r>
            <a:endParaRPr lang="en-GB" sz="1800" dirty="0"/>
          </a:p>
        </p:txBody>
      </p:sp>
      <p:pic>
        <p:nvPicPr>
          <p:cNvPr id="9" name="Picture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508" y="1440872"/>
            <a:ext cx="6167928" cy="39978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575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438</Words>
  <Application>Microsoft Office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Selecting the location for a brand new Fashion Boutiques in high traffic areas in Seattle, Washington, USA</vt:lpstr>
      <vt:lpstr>1. Aims and Objectives</vt:lpstr>
      <vt:lpstr>2. Criteria for the new store selection  </vt:lpstr>
      <vt:lpstr>2. Criteria for the new store selection  </vt:lpstr>
      <vt:lpstr>3. Methodology/Data Analysis Workflow </vt:lpstr>
      <vt:lpstr>4. Data</vt:lpstr>
      <vt:lpstr>5. Exploratory Analysis (K-Means Clustering)</vt:lpstr>
      <vt:lpstr>6. Results</vt:lpstr>
      <vt:lpstr>6. Results</vt:lpstr>
      <vt:lpstr>7.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</dc:title>
  <dc:creator>Tianli Chen</dc:creator>
  <cp:lastModifiedBy>eric enkele</cp:lastModifiedBy>
  <cp:revision>11</cp:revision>
  <dcterms:created xsi:type="dcterms:W3CDTF">2018-12-27T16:20:20Z</dcterms:created>
  <dcterms:modified xsi:type="dcterms:W3CDTF">2020-03-28T00:33:26Z</dcterms:modified>
</cp:coreProperties>
</file>

<file path=docProps/thumbnail.jpeg>
</file>